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760C6-A7E3-41A9-ABFC-B8A2402ED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73A1DB-CB7A-44A6-8286-00FBF36C5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6E551-F77C-4FDA-8CD2-C65EECE4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04770-25BC-4D4B-8D12-D8322416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3A6F2C-F655-49E7-AECE-400CB4F9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67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955D9-16F3-49D9-A173-A41E9BF9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757A31-D590-4C54-8919-551620D46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E774CB-CE26-4A40-94FD-134E4B4D1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BD9EA2-EE3C-4D94-A2D7-2DE8671F0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7457FD-E29A-4A13-839F-C2610120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0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783ECA-3554-400A-B522-FB5C29859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32ED60-39F6-4E8D-A335-0F31DAB77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58CCCD-763E-4A8B-938A-A72AFC13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FC4F9A-A4DF-49DE-B550-1CC1970E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48CD83-76F1-4043-949C-4BEB8905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3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3DAE9-9015-4EAE-B809-18818E6BF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98F162-356C-402A-8E02-7700DC5C6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FE6CE2-E7CB-4F9F-8ECD-3064AA80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C5C2FA-8230-4AE5-8F36-E4E27A43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149F7-0A9A-4173-8D6B-3EAC60BF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08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9E7DF-2826-4EE4-B001-73262B83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35E0BB-C05A-449C-A7D0-F3C31E86F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0970D4-4794-48DE-AED3-7F0F7E0F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D265B2-54EF-4E08-A91B-EB2A129B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E95A4F-52FF-4C12-8A31-8204CCBC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7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2F81A-B247-4DE7-BF9E-67B08476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F50223-5CF0-47F5-BF5A-1A66B8C4B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FD8B2A-8526-4F66-9142-AF5FA1B2C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96A72B-D615-4FA4-AD85-62D3D091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408F19-3534-424F-95ED-FEC5B822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B07AC0-883B-49D8-BB4B-BC8DD5298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52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70853-8330-45AC-8D12-C2230804F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EF3399-86F2-4448-84FA-F1DE6A779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4F8B5A-F877-4995-91C4-87001274F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F8C79C-2180-4245-9E0F-5616032C2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2D741E-A75A-4271-9E85-0345A8D09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B0B993-E764-4A01-B4ED-FEEC03D0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DCC64A-F484-4E04-8173-C42DF2CF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A87E860-94EF-43ED-B4EA-C181CDCF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27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A30DB-1627-41F8-ACD4-A2B98D5D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56C94A-F971-4DA4-8AA4-68F8D432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8F7F26-A90C-4DB5-9332-E59A7E81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71D2D5-B993-47DA-97E9-5C367F06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7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C57974-11B3-4263-86A9-1EFB378D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B9DB9F-E62E-42D7-8AA4-8A20EBE2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32C3EF-1B42-4A9F-8C69-B83B7C0E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3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5C9FA-EB78-42DB-9E68-292034B0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9BFC86-1A0E-4FFD-984F-4A5B36791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F08A99-3C38-4230-BE6B-81338C09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36A08A-BB34-41E7-B228-D7E39558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D9F314-2EC7-45E6-8B3B-EC6FEF12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8EF60A-3179-4A99-8576-CE7E4CE4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71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DE06F-5964-4D70-836D-87E73962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8E8444-975C-4B63-96E3-C211309D3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0FDD80-61FE-4CDB-83FB-DC8DC252E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FF722-19AE-409B-9DE2-593F3CF6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DDCC86-1D12-4476-A281-230CFAA1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BD1892-C02C-41C6-8FE4-F3F0ECBC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8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94AAD1-7833-48DA-8C69-68BFB8C0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68C0FA-E5E9-4672-A775-A22DFE305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D8DEF-4EFD-46CA-957C-3B3751FA6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6B9F-8062-48D2-888F-79F1EAC853FC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E7AC97-DDC9-4914-B17D-5E6EDDC52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EE43D3-6134-48CC-8725-5558F50DB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09DC-2F65-4D0F-9C8C-3942312A4F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4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mailto:programmmanagement@oeaw.ac.a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wf.ac.at/de/forschungsfoerderung/fwf-programme/early-career-seed-money" TargetMode="External"/><Relationship Id="rId5" Type="http://schemas.openxmlformats.org/officeDocument/2006/relationships/hyperlink" Target="https://www.oeaw.ac.at/foerderungen/disruptive-innovation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6863534-54E3-4E22-BFE4-39D369A7F4E3}"/>
              </a:ext>
            </a:extLst>
          </p:cNvPr>
          <p:cNvSpPr txBox="1"/>
          <p:nvPr/>
        </p:nvSpPr>
        <p:spPr>
          <a:xfrm>
            <a:off x="350016" y="1661499"/>
            <a:ext cx="574876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Disruptive Innovation </a:t>
            </a:r>
          </a:p>
          <a:p>
            <a:pPr algn="ctr"/>
            <a:r>
              <a:rPr lang="de-DE" sz="3000" dirty="0">
                <a:solidFill>
                  <a:srgbClr val="0047BB"/>
                </a:solidFill>
                <a:latin typeface="Palatino Linotype" panose="02040502050505030304" pitchFamily="18" charset="0"/>
              </a:rPr>
              <a:t>Early Career Seed Money</a:t>
            </a:r>
          </a:p>
          <a:p>
            <a:pPr algn="ctr"/>
            <a:endParaRPr lang="de-DE" sz="30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de-DE" sz="2600" dirty="0">
                <a:solidFill>
                  <a:srgbClr val="0047BB"/>
                </a:solidFill>
                <a:latin typeface="Palatino Linotype" panose="02040502050505030304" pitchFamily="18" charset="0"/>
              </a:rPr>
              <a:t>gemeinsames </a:t>
            </a:r>
            <a:r>
              <a:rPr lang="de-DE" sz="26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Förderprogramm</a:t>
            </a:r>
            <a:r>
              <a:rPr lang="de-DE" sz="2600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</a:p>
          <a:p>
            <a:pPr algn="ctr"/>
            <a:r>
              <a:rPr lang="de-DE" sz="2600" dirty="0">
                <a:solidFill>
                  <a:srgbClr val="0047BB"/>
                </a:solidFill>
                <a:latin typeface="Palatino Linotype" panose="02040502050505030304" pitchFamily="18" charset="0"/>
              </a:rPr>
              <a:t>von </a:t>
            </a:r>
            <a:r>
              <a:rPr lang="de-DE" sz="26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ÖAW</a:t>
            </a:r>
            <a:r>
              <a:rPr lang="de-DE" sz="2600" dirty="0">
                <a:solidFill>
                  <a:srgbClr val="0047BB"/>
                </a:solidFill>
                <a:latin typeface="Palatino Linotype" panose="02040502050505030304" pitchFamily="18" charset="0"/>
              </a:rPr>
              <a:t> und </a:t>
            </a:r>
            <a:r>
              <a:rPr lang="de-DE" sz="26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FWF </a:t>
            </a:r>
          </a:p>
          <a:p>
            <a:pPr algn="ctr"/>
            <a:r>
              <a:rPr lang="de-DE" sz="3000" b="1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AAF8645-9C59-4F67-8DD3-BAA50C0C5402}"/>
              </a:ext>
            </a:extLst>
          </p:cNvPr>
          <p:cNvSpPr txBox="1"/>
          <p:nvPr/>
        </p:nvSpPr>
        <p:spPr>
          <a:xfrm>
            <a:off x="701496" y="5107491"/>
            <a:ext cx="11756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Webinar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am 19. September 2023 </a:t>
            </a:r>
          </a:p>
          <a:p>
            <a:r>
              <a:rPr lang="de-DE" dirty="0">
                <a:solidFill>
                  <a:srgbClr val="0047BB"/>
                </a:solidFill>
                <a:latin typeface="Palatino Linotype" panose="02040502050505030304" pitchFamily="18" charset="0"/>
              </a:rPr>
              <a:t>mit </a:t>
            </a:r>
          </a:p>
          <a:p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Alexander Nagler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(ÖAW, Abt. für Forschungsförderung) und </a:t>
            </a:r>
          </a:p>
          <a:p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Uwe von </a:t>
            </a:r>
            <a:r>
              <a:rPr lang="de-DE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Ahsen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(FWF, Strategie – National Programmes)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8C5DAF6-5142-4BB5-879B-408CB31B4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619" y="1486830"/>
            <a:ext cx="6138255" cy="351415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8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300EF648-4F53-4679-9B53-1DA54F55DA9E}"/>
              </a:ext>
            </a:extLst>
          </p:cNvPr>
          <p:cNvSpPr/>
          <p:nvPr/>
        </p:nvSpPr>
        <p:spPr>
          <a:xfrm>
            <a:off x="842453" y="3897268"/>
            <a:ext cx="1091555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000" dirty="0">
                <a:latin typeface="Palatino Linotype" panose="02040502050505030304" pitchFamily="18" charset="0"/>
              </a:rPr>
              <a:t>Alle Infos unter:</a:t>
            </a:r>
          </a:p>
          <a:p>
            <a:pPr algn="ctr"/>
            <a:r>
              <a:rPr lang="de-DE" sz="3000" dirty="0">
                <a:latin typeface="Palatino Linotype" panose="02040502050505030304" pitchFamily="18" charset="0"/>
                <a:hlinkClick r:id="rId5"/>
              </a:rPr>
              <a:t>https://www.oeaw.ac.at/foerderungen/disruptive-innovation</a:t>
            </a:r>
            <a:endParaRPr lang="de-DE" sz="3000" dirty="0">
              <a:latin typeface="Palatino Linotype" panose="02040502050505030304" pitchFamily="18" charset="0"/>
            </a:endParaRPr>
          </a:p>
          <a:p>
            <a:pPr algn="ctr"/>
            <a:r>
              <a:rPr lang="de-DE" sz="3000" dirty="0">
                <a:latin typeface="Palatino Linotype" panose="02040502050505030304" pitchFamily="18" charset="0"/>
              </a:rPr>
              <a:t>und</a:t>
            </a:r>
            <a:endParaRPr lang="de-DE" sz="3000" dirty="0">
              <a:latin typeface="Palatino Linotype" panose="02040502050505030304" pitchFamily="18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de-DE" sz="3000" dirty="0">
                <a:latin typeface="Palatino Linotype" panose="02040502050505030304" pitchFamily="18" charset="0"/>
                <a:hlinkClick r:id="rId6"/>
              </a:rPr>
              <a:t>https://www.fwf.ac.at/de/forschungsfoerderung/fwf-programme/early-career-seed-money</a:t>
            </a:r>
            <a:endParaRPr lang="de-DE" sz="3000" dirty="0">
              <a:latin typeface="Palatino Linotype" panose="02040502050505030304" pitchFamily="18" charset="0"/>
            </a:endParaRPr>
          </a:p>
        </p:txBody>
      </p:sp>
      <p:sp>
        <p:nvSpPr>
          <p:cNvPr id="12" name="Textfeld 14">
            <a:extLst>
              <a:ext uri="{FF2B5EF4-FFF2-40B4-BE49-F238E27FC236}">
                <a16:creationId xmlns:a16="http://schemas.microsoft.com/office/drawing/2014/main" id="{C7E8CCEF-80CF-4720-8E06-3617F1B16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936" y="2564363"/>
            <a:ext cx="100455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DE" altLang="de-DE" sz="3200" dirty="0">
                <a:solidFill>
                  <a:srgbClr val="000000"/>
                </a:solidFill>
                <a:latin typeface="Palatino Linotype" panose="02040502050505030304" pitchFamily="18" charset="0"/>
              </a:rPr>
              <a:t>Fragen? </a:t>
            </a:r>
            <a:r>
              <a:rPr lang="de-DE" altLang="de-DE" sz="3200" dirty="0">
                <a:solidFill>
                  <a:srgbClr val="000000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 </a:t>
            </a:r>
            <a:r>
              <a:rPr lang="de-DE" altLang="de-DE" sz="3200" dirty="0">
                <a:solidFill>
                  <a:srgbClr val="000000"/>
                </a:solidFill>
                <a:latin typeface="Palatino Linotype" panose="02040502050505030304" pitchFamily="18" charset="0"/>
              </a:rPr>
              <a:t>Abt. für Forschungsförderung der ÖAW</a:t>
            </a:r>
          </a:p>
          <a:p>
            <a:pPr algn="ctr" eaLnBrk="1" hangingPunct="1"/>
            <a:r>
              <a:rPr lang="de-DE" altLang="de-DE" sz="3200" dirty="0">
                <a:solidFill>
                  <a:srgbClr val="000000"/>
                </a:solidFill>
                <a:latin typeface="Palatino Linotype" panose="02040502050505030304" pitchFamily="18" charset="0"/>
                <a:hlinkClick r:id="rId7"/>
              </a:rPr>
              <a:t>programmmanagement@oeaw.ac.at</a:t>
            </a:r>
            <a:endParaRPr lang="de-DE" altLang="de-DE" sz="32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ctr" eaLnBrk="1" hangingPunct="1"/>
            <a:endParaRPr lang="de-DE" altLang="de-DE" sz="32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Textfeld 14">
            <a:extLst>
              <a:ext uri="{FF2B5EF4-FFF2-40B4-BE49-F238E27FC236}">
                <a16:creationId xmlns:a16="http://schemas.microsoft.com/office/drawing/2014/main" id="{F85FFCB3-9AD0-4A7C-8AA1-8C29978D9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217" y="1455368"/>
            <a:ext cx="100455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de-DE" alt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de-DE" altLang="de-DE" sz="36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21149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C0CC2CA7-F61E-4844-8548-72C3992357C3}"/>
              </a:ext>
            </a:extLst>
          </p:cNvPr>
          <p:cNvSpPr txBox="1"/>
          <p:nvPr/>
        </p:nvSpPr>
        <p:spPr>
          <a:xfrm>
            <a:off x="595306" y="1999142"/>
            <a:ext cx="5545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Zielsetzung des Programms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B86201-D555-4826-B469-E4D6B6E5F364}"/>
              </a:ext>
            </a:extLst>
          </p:cNvPr>
          <p:cNvSpPr txBox="1"/>
          <p:nvPr/>
        </p:nvSpPr>
        <p:spPr>
          <a:xfrm>
            <a:off x="595306" y="2592444"/>
            <a:ext cx="11470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Bereitstellung von Mitteln für völlig neuartige Ideen, Denkrichtungen, Experimente: EUR 2 Mio. 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Förderung in der Frühphase einer wissenschaftlichen Karriere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auch Transfer von neuen Technologien und </a:t>
            </a:r>
            <a:r>
              <a:rPr lang="de-DE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Know-How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aus dem Ausland möglich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völlige disziplinäre und thematische Freiheit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3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4CA4DC3-7C9C-4847-B528-BF891B630356}"/>
              </a:ext>
            </a:extLst>
          </p:cNvPr>
          <p:cNvSpPr txBox="1"/>
          <p:nvPr/>
        </p:nvSpPr>
        <p:spPr>
          <a:xfrm>
            <a:off x="640463" y="2001662"/>
            <a:ext cx="392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Zielgruppe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EF1928-2A02-481B-91BB-4AC5999DF6C5}"/>
              </a:ext>
            </a:extLst>
          </p:cNvPr>
          <p:cNvSpPr txBox="1"/>
          <p:nvPr/>
        </p:nvSpPr>
        <p:spPr>
          <a:xfrm>
            <a:off x="640463" y="2932736"/>
            <a:ext cx="114705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Tx/>
              <a:buChar char="-"/>
              <a:defRPr sz="2400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junge Forschende </a:t>
            </a:r>
            <a:r>
              <a:rPr lang="de-DE" u="sng" dirty="0">
                <a:solidFill>
                  <a:srgbClr val="0047BB"/>
                </a:solidFill>
              </a:rPr>
              <a:t>mit Doktorat</a:t>
            </a:r>
            <a:r>
              <a:rPr lang="de-DE" dirty="0">
                <a:solidFill>
                  <a:srgbClr val="0047BB"/>
                </a:solidFill>
              </a:rPr>
              <a:t>, maximal bis 3 Jahre nach dem Doktorat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alle Fachrichtungen und Disziplinen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Grundlagenforschung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individuelle Antragstellung</a:t>
            </a:r>
          </a:p>
          <a:p>
            <a:pPr marL="0" indent="0">
              <a:buNone/>
            </a:pPr>
            <a:endParaRPr lang="de-DE" dirty="0">
              <a:solidFill>
                <a:srgbClr val="0047BB"/>
              </a:solidFill>
            </a:endParaRPr>
          </a:p>
          <a:p>
            <a:endParaRPr lang="de-DE" dirty="0">
              <a:solidFill>
                <a:srgbClr val="0047BB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47BB"/>
              </a:solidFill>
            </a:endParaRPr>
          </a:p>
          <a:p>
            <a:endParaRPr lang="de-DE" dirty="0">
              <a:solidFill>
                <a:srgbClr val="0047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5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7AE4B3F-84C5-47D9-9B5B-509C72E06436}"/>
              </a:ext>
            </a:extLst>
          </p:cNvPr>
          <p:cNvSpPr txBox="1"/>
          <p:nvPr/>
        </p:nvSpPr>
        <p:spPr>
          <a:xfrm>
            <a:off x="550152" y="1993660"/>
            <a:ext cx="1034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Voraussetzungen für die Antragstellung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70551F9-AC2C-4E30-91DB-EF21FBEB3494}"/>
              </a:ext>
            </a:extLst>
          </p:cNvPr>
          <p:cNvSpPr txBox="1"/>
          <p:nvPr/>
        </p:nvSpPr>
        <p:spPr>
          <a:xfrm>
            <a:off x="640463" y="3000359"/>
            <a:ext cx="114705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Tx/>
              <a:buChar char="-"/>
              <a:defRPr sz="2400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nur ein Antrag pro antragstellender Person möglich</a:t>
            </a:r>
          </a:p>
          <a:p>
            <a:pPr marL="0" indent="0">
              <a:buNone/>
            </a:pPr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Zustimmung der Forschungsstätte </a:t>
            </a:r>
            <a:r>
              <a:rPr lang="de-DE" u="sng" dirty="0">
                <a:solidFill>
                  <a:srgbClr val="0047BB"/>
                </a:solidFill>
              </a:rPr>
              <a:t>in Österreich</a:t>
            </a:r>
            <a:r>
              <a:rPr lang="de-DE" dirty="0">
                <a:solidFill>
                  <a:srgbClr val="0047BB"/>
                </a:solidFill>
              </a:rPr>
              <a:t>, an der das Projekt durchgeführt werden soll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eine Institution kann mehrere Anträge unterstützen</a:t>
            </a:r>
          </a:p>
          <a:p>
            <a:endParaRPr lang="de-DE" dirty="0">
              <a:solidFill>
                <a:srgbClr val="0047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D4D7CF5-ECFA-4A07-BBEF-32F1C247C407}"/>
              </a:ext>
            </a:extLst>
          </p:cNvPr>
          <p:cNvSpPr txBox="1"/>
          <p:nvPr/>
        </p:nvSpPr>
        <p:spPr>
          <a:xfrm>
            <a:off x="516285" y="1998379"/>
            <a:ext cx="693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 b="1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Dauer und Höhe der Förderung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AB43CA5-FAA0-44FD-8E24-2898D406EAA2}"/>
              </a:ext>
            </a:extLst>
          </p:cNvPr>
          <p:cNvSpPr txBox="1"/>
          <p:nvPr/>
        </p:nvSpPr>
        <p:spPr>
          <a:xfrm>
            <a:off x="516285" y="2628943"/>
            <a:ext cx="114705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285750" indent="-285750">
              <a:buFontTx/>
              <a:buChar char="-"/>
              <a:defRPr sz="2400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Dauer der Förderung: max. 1 Jahr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Höhe der Förderung: EUR 25.000 – EUR 75.000,-, frei gestaltbar, keine Overheads</a:t>
            </a:r>
          </a:p>
          <a:p>
            <a:endParaRPr lang="de-DE" dirty="0">
              <a:solidFill>
                <a:srgbClr val="0047BB"/>
              </a:solidFill>
            </a:endParaRPr>
          </a:p>
          <a:p>
            <a:r>
              <a:rPr lang="de-DE" dirty="0">
                <a:solidFill>
                  <a:srgbClr val="0047BB"/>
                </a:solidFill>
              </a:rPr>
              <a:t>Gefördert werden z.B.: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eigene Personalkosten max. für 6 Monate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Reise- und Aufenthaltskosten im In- und Ausland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Materialkosten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Nutzung von Laboren und </a:t>
            </a:r>
            <a:r>
              <a:rPr lang="de-DE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Facilities</a:t>
            </a: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Kosten für Forschungsinfrastruktur, Gerätekosten, Software</a:t>
            </a:r>
          </a:p>
          <a:p>
            <a:endParaRPr lang="de-DE" dirty="0">
              <a:solidFill>
                <a:srgbClr val="0047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1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777D412-7AE9-4F93-9965-0061E86E75FC}"/>
              </a:ext>
            </a:extLst>
          </p:cNvPr>
          <p:cNvSpPr txBox="1"/>
          <p:nvPr/>
        </p:nvSpPr>
        <p:spPr>
          <a:xfrm>
            <a:off x="482419" y="1998377"/>
            <a:ext cx="693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 b="1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Ablauf des Verfahrens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E2E9F-0899-4D90-ACE5-11146C0351F5}"/>
              </a:ext>
            </a:extLst>
          </p:cNvPr>
          <p:cNvSpPr txBox="1"/>
          <p:nvPr/>
        </p:nvSpPr>
        <p:spPr>
          <a:xfrm>
            <a:off x="482419" y="2923441"/>
            <a:ext cx="114705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Start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der Ausschreibung: 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8. September 2023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Ende der Einreichmöglichkeit: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31. Oktober 2023, 23:59h</a:t>
            </a:r>
          </a:p>
          <a:p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Einladung zum Auswahlwochenende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an der ÖAW in Wien: 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8.-10. März 2023</a:t>
            </a:r>
          </a:p>
          <a:p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Vergabe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entscheidung (Jury): bis 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Mitte März 2024</a:t>
            </a:r>
          </a:p>
          <a:p>
            <a:pPr marL="285750" indent="-285750">
              <a:buFontTx/>
              <a:buChar char="-"/>
            </a:pPr>
            <a:endParaRPr lang="de-DE" sz="20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4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777D412-7AE9-4F93-9965-0061E86E75FC}"/>
              </a:ext>
            </a:extLst>
          </p:cNvPr>
          <p:cNvSpPr txBox="1"/>
          <p:nvPr/>
        </p:nvSpPr>
        <p:spPr>
          <a:xfrm>
            <a:off x="482419" y="1998377"/>
            <a:ext cx="693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 b="1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Notwendige Dokumente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E2E9F-0899-4D90-ACE5-11146C0351F5}"/>
              </a:ext>
            </a:extLst>
          </p:cNvPr>
          <p:cNvSpPr txBox="1"/>
          <p:nvPr/>
        </p:nvSpPr>
        <p:spPr>
          <a:xfrm>
            <a:off x="482419" y="2923441"/>
            <a:ext cx="1147051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Antragsformular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mit max. 3-seitiger Beschreibung des Vorhabens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, </a:t>
            </a:r>
            <a:r>
              <a:rPr lang="en-GB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Schriftgröße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11, </a:t>
            </a:r>
            <a:r>
              <a:rPr lang="en-GB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Zeilenabstand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1,0 </a:t>
            </a:r>
            <a:r>
              <a:rPr lang="en-GB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Zeilen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, </a:t>
            </a:r>
            <a:r>
              <a:rPr lang="en-GB" sz="2400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Seitenrand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 2,0cm</a:t>
            </a:r>
            <a:endParaRPr lang="de-DE" sz="24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Budgetblatt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Lebenslauf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gemäß Vorlage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Doktoratsurkunde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inkl. </a:t>
            </a:r>
            <a:r>
              <a:rPr lang="de-DE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Rigorosumsangabe</a:t>
            </a:r>
            <a:endParaRPr lang="de-DE" sz="24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Mentor:innen-Brief</a:t>
            </a: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aus dem hervorgeht, wie eine Förderung die Karriereentwicklung positiv beeinflussen würde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Unterzeichnete Einverständniserklärung der Forschungsstätte in Österreich</a:t>
            </a:r>
          </a:p>
          <a:p>
            <a:pPr marL="285750" indent="-285750">
              <a:buFontTx/>
              <a:buChar char="-"/>
            </a:pPr>
            <a:endParaRPr lang="de-DE" sz="20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6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777D412-7AE9-4F93-9965-0061E86E75FC}"/>
              </a:ext>
            </a:extLst>
          </p:cNvPr>
          <p:cNvSpPr txBox="1"/>
          <p:nvPr/>
        </p:nvSpPr>
        <p:spPr>
          <a:xfrm>
            <a:off x="482419" y="1998377"/>
            <a:ext cx="693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 b="1">
                <a:latin typeface="Palatino Linotype" panose="02040502050505030304" pitchFamily="18" charset="0"/>
              </a:defRPr>
            </a:lvl1pPr>
          </a:lstStyle>
          <a:p>
            <a:r>
              <a:rPr lang="de-DE" dirty="0">
                <a:solidFill>
                  <a:srgbClr val="0047BB"/>
                </a:solidFill>
              </a:rPr>
              <a:t>Bewertungskriterien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DE2E9F-0899-4D90-ACE5-11146C0351F5}"/>
              </a:ext>
            </a:extLst>
          </p:cNvPr>
          <p:cNvSpPr txBox="1"/>
          <p:nvPr/>
        </p:nvSpPr>
        <p:spPr>
          <a:xfrm>
            <a:off x="482419" y="2923441"/>
            <a:ext cx="1147051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Palatino Linotype" panose="02040502050505030304" pitchFamily="18" charset="0"/>
              <a:buChar char="–"/>
              <a:tabLst>
                <a:tab pos="540385" algn="l"/>
                <a:tab pos="900430" algn="l"/>
              </a:tabLst>
            </a:pP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Forschungsfrage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: 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What question/problem does your research address?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endParaRPr lang="de-DE" sz="24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342900" lvl="0" indent="-342900" algn="just">
              <a:spcAft>
                <a:spcPts val="600"/>
              </a:spcAft>
              <a:buClr>
                <a:srgbClr val="000000"/>
              </a:buClr>
              <a:buFont typeface="Palatino Linotype" panose="02040502050505030304" pitchFamily="18" charset="0"/>
              <a:buChar char="–"/>
              <a:tabLst>
                <a:tab pos="540385" algn="l"/>
                <a:tab pos="900430" algn="l"/>
              </a:tabLst>
            </a:pP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Potenzial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zu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disruptiver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Innovation: 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How does your idea challenge/overcome conventional approaches/methods or techniques?</a:t>
            </a:r>
            <a:endParaRPr lang="en-GB" sz="24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342900" lvl="0" indent="-342900" algn="just">
              <a:spcAft>
                <a:spcPts val="600"/>
              </a:spcAft>
              <a:buClr>
                <a:srgbClr val="000000"/>
              </a:buClr>
              <a:buFont typeface="Palatino Linotype" panose="02040502050505030304" pitchFamily="18" charset="0"/>
              <a:buChar char="–"/>
              <a:tabLst>
                <a:tab pos="540385" algn="l"/>
                <a:tab pos="900430" algn="l"/>
              </a:tabLst>
            </a:pP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Paradigmenwechsel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: 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How could your research idea potentially lead to transformative change and be paradigm shifting?</a:t>
            </a:r>
            <a:endParaRPr lang="en-GB" sz="2400" b="1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342900" lvl="0" indent="-342900" algn="just">
              <a:spcAft>
                <a:spcPts val="600"/>
              </a:spcAft>
              <a:buClr>
                <a:srgbClr val="000000"/>
              </a:buClr>
              <a:buFont typeface="Palatino Linotype" panose="02040502050505030304" pitchFamily="18" charset="0"/>
              <a:buChar char="–"/>
              <a:tabLst>
                <a:tab pos="540385" algn="l"/>
                <a:tab pos="900430" algn="l"/>
              </a:tabLst>
            </a:pP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Ethische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und </a:t>
            </a: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geschlechtsrelevante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 </a:t>
            </a: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Aspekte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: 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Are ethical, sex &amp; gender-related aspects sufficiently considered?</a:t>
            </a:r>
          </a:p>
          <a:p>
            <a:pPr marL="342900" lvl="0" indent="-342900" algn="just">
              <a:spcAft>
                <a:spcPts val="600"/>
              </a:spcAft>
              <a:buClr>
                <a:srgbClr val="000000"/>
              </a:buClr>
              <a:buFont typeface="Palatino Linotype" panose="02040502050505030304" pitchFamily="18" charset="0"/>
              <a:buChar char="–"/>
              <a:tabLst>
                <a:tab pos="540385" algn="l"/>
                <a:tab pos="900430" algn="l"/>
              </a:tabLst>
            </a:pPr>
            <a:r>
              <a:rPr lang="en-GB" sz="2400" b="1" dirty="0" err="1">
                <a:solidFill>
                  <a:srgbClr val="0047BB"/>
                </a:solidFill>
                <a:latin typeface="Palatino Linotype" panose="02040502050505030304" pitchFamily="18" charset="0"/>
              </a:rPr>
              <a:t>Karriereperspektive</a:t>
            </a:r>
            <a:r>
              <a:rPr lang="en-GB" sz="24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: </a:t>
            </a:r>
            <a:r>
              <a:rPr lang="en-GB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Would the proposed project significantly help advance the applicant’s career?</a:t>
            </a: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endParaRPr lang="de-DE" sz="20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7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9A4E56D-4511-4C4B-9C03-ACA69B6FA6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0016" y="307132"/>
            <a:ext cx="2206753" cy="9534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232D7B4-1BA0-40C8-A084-21109B04BF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656288" y="560075"/>
            <a:ext cx="2206753" cy="3720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4F34BE7-BB76-4DAB-A0C7-5907CE147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833" y="68850"/>
            <a:ext cx="2593586" cy="148482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F5235B1-1FAB-475C-9067-D0AE1818DDB1}"/>
              </a:ext>
            </a:extLst>
          </p:cNvPr>
          <p:cNvSpPr txBox="1"/>
          <p:nvPr/>
        </p:nvSpPr>
        <p:spPr>
          <a:xfrm>
            <a:off x="640464" y="1995195"/>
            <a:ext cx="693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47BB"/>
                </a:solidFill>
                <a:latin typeface="Palatino Linotype" panose="02040502050505030304" pitchFamily="18" charset="0"/>
              </a:rPr>
              <a:t>Modalitäten der Förderung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71406EA-59E9-4174-9F0F-62114BBF25AD}"/>
              </a:ext>
            </a:extLst>
          </p:cNvPr>
          <p:cNvSpPr txBox="1"/>
          <p:nvPr/>
        </p:nvSpPr>
        <p:spPr>
          <a:xfrm>
            <a:off x="640464" y="2703016"/>
            <a:ext cx="114705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Projektbeginn bis max. 3 Monate nach Bewilligung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Fördervereinbarung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Projektende: max. 12 Monate (keine kostenneutrale Verlängerung möglich)</a:t>
            </a:r>
          </a:p>
          <a:p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Berichterstattung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0047BB"/>
                </a:solidFill>
                <a:latin typeface="Palatino Linotype" panose="02040502050505030304" pitchFamily="18" charset="0"/>
              </a:rPr>
              <a:t>Evaluation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0047BB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8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Breitbild</PresentationFormat>
  <Paragraphs>84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Nagler, Alexander</dc:creator>
  <cp:lastModifiedBy>Nagler, Alexander</cp:lastModifiedBy>
  <cp:revision>24</cp:revision>
  <cp:lastPrinted>2023-09-15T09:02:31Z</cp:lastPrinted>
  <dcterms:created xsi:type="dcterms:W3CDTF">2023-09-14T15:46:18Z</dcterms:created>
  <dcterms:modified xsi:type="dcterms:W3CDTF">2023-09-18T14:18:11Z</dcterms:modified>
</cp:coreProperties>
</file>